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4"/>
    <p:sldId id="257" r:id="rId35"/>
    <p:sldId id="258" r:id="rId36"/>
    <p:sldId id="259" r:id="rId37"/>
    <p:sldId id="260" r:id="rId38"/>
    <p:sldId id="261" r:id="rId39"/>
    <p:sldId id="262" r:id="rId40"/>
    <p:sldId id="263" r:id="rId41"/>
    <p:sldId id="264" r:id="rId42"/>
    <p:sldId id="265" r:id="rId43"/>
    <p:sldId id="266" r:id="rId44"/>
    <p:sldId id="267" r:id="rId45"/>
    <p:sldId id="268" r:id="rId46"/>
    <p:sldId id="269" r:id="rId4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ileron Heavy" charset="1" panose="00000A00000000000000"/>
      <p:regular r:id="rId10"/>
    </p:embeddedFont>
    <p:embeddedFont>
      <p:font typeface="Aileron Heavy Bold" charset="1" panose="00000A00000000000000"/>
      <p:regular r:id="rId11"/>
    </p:embeddedFont>
    <p:embeddedFont>
      <p:font typeface="Aileron Heavy Italics" charset="1" panose="00000A00000000000000"/>
      <p:regular r:id="rId12"/>
    </p:embeddedFont>
    <p:embeddedFont>
      <p:font typeface="Aileron Heavy Bold Italics" charset="1" panose="00000A00000000000000"/>
      <p:regular r:id="rId13"/>
    </p:embeddedFont>
    <p:embeddedFont>
      <p:font typeface="HK Grotesk Medium" charset="1" panose="00000600000000000000"/>
      <p:regular r:id="rId14"/>
    </p:embeddedFont>
    <p:embeddedFont>
      <p:font typeface="HK Grotesk Medium Bold" charset="1" panose="00000700000000000000"/>
      <p:regular r:id="rId15"/>
    </p:embeddedFont>
    <p:embeddedFont>
      <p:font typeface="HK Grotesk Medium Italics" charset="1" panose="00000600000000000000"/>
      <p:regular r:id="rId16"/>
    </p:embeddedFont>
    <p:embeddedFont>
      <p:font typeface="HK Grotesk Medium Bold Italics" charset="1" panose="00000700000000000000"/>
      <p:regular r:id="rId17"/>
    </p:embeddedFont>
    <p:embeddedFont>
      <p:font typeface="IBM Plex Sans" charset="1" panose="020B0503050203000203"/>
      <p:regular r:id="rId18"/>
    </p:embeddedFont>
    <p:embeddedFont>
      <p:font typeface="IBM Plex Sans Bold" charset="1" panose="020B0803050203000203"/>
      <p:regular r:id="rId19"/>
    </p:embeddedFont>
    <p:embeddedFont>
      <p:font typeface="IBM Plex Sans Italics" charset="1" panose="020B0503050203000203"/>
      <p:regular r:id="rId20"/>
    </p:embeddedFont>
    <p:embeddedFont>
      <p:font typeface="IBM Plex Sans Bold Italics" charset="1" panose="020B0803050203000203"/>
      <p:regular r:id="rId21"/>
    </p:embeddedFont>
    <p:embeddedFont>
      <p:font typeface="Muli Bold" charset="1" panose="00000800000000000000"/>
      <p:regular r:id="rId22"/>
    </p:embeddedFont>
    <p:embeddedFont>
      <p:font typeface="Muli Bold Bold" charset="1" panose="00000900000000000000"/>
      <p:regular r:id="rId23"/>
    </p:embeddedFont>
    <p:embeddedFont>
      <p:font typeface="Muli Bold Italics" charset="1" panose="00000800000000000000"/>
      <p:regular r:id="rId24"/>
    </p:embeddedFont>
    <p:embeddedFont>
      <p:font typeface="Muli Bold Bold Italics" charset="1" panose="00000900000000000000"/>
      <p:regular r:id="rId25"/>
    </p:embeddedFont>
    <p:embeddedFont>
      <p:font typeface="Muli Regular" charset="1" panose="00000500000000000000"/>
      <p:regular r:id="rId26"/>
    </p:embeddedFont>
    <p:embeddedFont>
      <p:font typeface="Muli Regular Bold" charset="1" panose="00000700000000000000"/>
      <p:regular r:id="rId27"/>
    </p:embeddedFont>
    <p:embeddedFont>
      <p:font typeface="Muli Regular Italics" charset="1" panose="00000500000000000000"/>
      <p:regular r:id="rId28"/>
    </p:embeddedFont>
    <p:embeddedFont>
      <p:font typeface="Muli Regular Bold Italics" charset="1" panose="00000700000000000000"/>
      <p:regular r:id="rId29"/>
    </p:embeddedFont>
    <p:embeddedFont>
      <p:font typeface="Poppins" charset="1" panose="00000500000000000000"/>
      <p:regular r:id="rId30"/>
    </p:embeddedFont>
    <p:embeddedFont>
      <p:font typeface="Poppins Bold" charset="1" panose="00000800000000000000"/>
      <p:regular r:id="rId31"/>
    </p:embeddedFont>
    <p:embeddedFont>
      <p:font typeface="Poppins Italics" charset="1" panose="00000500000000000000"/>
      <p:regular r:id="rId32"/>
    </p:embeddedFont>
    <p:embeddedFont>
      <p:font typeface="Poppins Bold Italics" charset="1" panose="000008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slides/slide5.xml" Type="http://schemas.openxmlformats.org/officeDocument/2006/relationships/slide"/><Relationship Id="rId39" Target="slides/slide6.xml" Type="http://schemas.openxmlformats.org/officeDocument/2006/relationships/slide"/><Relationship Id="rId4" Target="theme/theme1.xml" Type="http://schemas.openxmlformats.org/officeDocument/2006/relationships/theme"/><Relationship Id="rId40" Target="slides/slide7.xml" Type="http://schemas.openxmlformats.org/officeDocument/2006/relationships/slide"/><Relationship Id="rId41" Target="slides/slide8.xml" Type="http://schemas.openxmlformats.org/officeDocument/2006/relationships/slide"/><Relationship Id="rId42" Target="slides/slide9.xml" Type="http://schemas.openxmlformats.org/officeDocument/2006/relationships/slide"/><Relationship Id="rId43" Target="slides/slide10.xml" Type="http://schemas.openxmlformats.org/officeDocument/2006/relationships/slide"/><Relationship Id="rId44" Target="slides/slide11.xml" Type="http://schemas.openxmlformats.org/officeDocument/2006/relationships/slide"/><Relationship Id="rId45" Target="slides/slide12.xml" Type="http://schemas.openxmlformats.org/officeDocument/2006/relationships/slide"/><Relationship Id="rId46" Target="slides/slide13.xml" Type="http://schemas.openxmlformats.org/officeDocument/2006/relationships/slide"/><Relationship Id="rId47" Target="slides/slide14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jpe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17.pn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17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jpeg" Type="http://schemas.openxmlformats.org/officeDocument/2006/relationships/image"/><Relationship Id="rId5" Target="../media/image10.jpeg" Type="http://schemas.openxmlformats.org/officeDocument/2006/relationships/image"/><Relationship Id="rId6" Target="../media/image11.jpeg" Type="http://schemas.openxmlformats.org/officeDocument/2006/relationships/image"/><Relationship Id="rId7" Target="../media/image12.jpe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2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28.png" Type="http://schemas.openxmlformats.org/officeDocument/2006/relationships/image"/><Relationship Id="rId4" Target="../media/image2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160097">
            <a:off x="1095783" y="-2425982"/>
            <a:ext cx="8487868" cy="8487868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-379003" y="2334568"/>
            <a:ext cx="7137240" cy="6923732"/>
            <a:chOff x="0" y="0"/>
            <a:chExt cx="5943600" cy="57658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5943600" cy="5765800"/>
            </a:xfrm>
            <a:custGeom>
              <a:avLst/>
              <a:gdLst/>
              <a:ahLst/>
              <a:cxnLst/>
              <a:rect r="r" b="b" t="t" l="l"/>
              <a:pathLst>
                <a:path h="5765800" w="5943600">
                  <a:moveTo>
                    <a:pt x="4222750" y="5765800"/>
                  </a:moveTo>
                  <a:cubicBezTo>
                    <a:pt x="3751580" y="5765800"/>
                    <a:pt x="3295650" y="5568950"/>
                    <a:pt x="2971800" y="5226050"/>
                  </a:cubicBezTo>
                  <a:cubicBezTo>
                    <a:pt x="2647950" y="5568950"/>
                    <a:pt x="2192020" y="5765800"/>
                    <a:pt x="1720850" y="5765800"/>
                  </a:cubicBezTo>
                  <a:cubicBezTo>
                    <a:pt x="772160" y="5765800"/>
                    <a:pt x="0" y="4993640"/>
                    <a:pt x="0" y="4044950"/>
                  </a:cubicBezTo>
                  <a:cubicBezTo>
                    <a:pt x="0" y="3613150"/>
                    <a:pt x="160020" y="3200400"/>
                    <a:pt x="452120" y="2882900"/>
                  </a:cubicBezTo>
                  <a:cubicBezTo>
                    <a:pt x="160020" y="2565400"/>
                    <a:pt x="0" y="2152650"/>
                    <a:pt x="0" y="1720850"/>
                  </a:cubicBezTo>
                  <a:cubicBezTo>
                    <a:pt x="0" y="772160"/>
                    <a:pt x="772160" y="0"/>
                    <a:pt x="1720850" y="0"/>
                  </a:cubicBezTo>
                  <a:cubicBezTo>
                    <a:pt x="2192020" y="0"/>
                    <a:pt x="2647950" y="196850"/>
                    <a:pt x="2971800" y="539750"/>
                  </a:cubicBezTo>
                  <a:cubicBezTo>
                    <a:pt x="3295650" y="196850"/>
                    <a:pt x="3751580" y="0"/>
                    <a:pt x="4222750" y="0"/>
                  </a:cubicBezTo>
                  <a:cubicBezTo>
                    <a:pt x="5171440" y="0"/>
                    <a:pt x="5943600" y="772160"/>
                    <a:pt x="5943600" y="1720850"/>
                  </a:cubicBezTo>
                  <a:cubicBezTo>
                    <a:pt x="5943600" y="2152650"/>
                    <a:pt x="5783580" y="2565400"/>
                    <a:pt x="5491480" y="2882900"/>
                  </a:cubicBezTo>
                  <a:cubicBezTo>
                    <a:pt x="5782310" y="3200400"/>
                    <a:pt x="5943600" y="3613150"/>
                    <a:pt x="5943600" y="4044950"/>
                  </a:cubicBezTo>
                  <a:cubicBezTo>
                    <a:pt x="5943600" y="4993640"/>
                    <a:pt x="5171440" y="5765800"/>
                    <a:pt x="4222750" y="5765800"/>
                  </a:cubicBezTo>
                  <a:close/>
                </a:path>
              </a:pathLst>
            </a:custGeom>
            <a:blipFill>
              <a:blip r:embed="rId4"/>
              <a:stretch>
                <a:fillRect l="-3906" r="-3906" t="0" b="0"/>
              </a:stretch>
            </a:blip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851417" y="1028700"/>
            <a:ext cx="407883" cy="101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4090983" y="670550"/>
            <a:ext cx="3467621" cy="166401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7932874" y="4422158"/>
            <a:ext cx="9326426" cy="2967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460"/>
              </a:lnSpc>
              <a:spcBef>
                <a:spcPct val="0"/>
              </a:spcBef>
            </a:pPr>
            <a:r>
              <a:rPr lang="en-US" sz="11460">
                <a:solidFill>
                  <a:srgbClr val="BF9268"/>
                </a:solidFill>
                <a:latin typeface="HK Grotesk Medium Bold"/>
              </a:rPr>
              <a:t>Apresentação da Empresa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8000"/>
          </a:blip>
          <a:srcRect l="0" t="27500" r="0" b="162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371431" y="3773838"/>
            <a:ext cx="9872032" cy="548446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151767" y="391664"/>
            <a:ext cx="3091697" cy="1483621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028700" y="1028700"/>
            <a:ext cx="13206651" cy="2470647"/>
            <a:chOff x="0" y="0"/>
            <a:chExt cx="17608869" cy="329419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228600"/>
              <a:ext cx="17608869" cy="25085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4717"/>
                </a:lnSpc>
              </a:pPr>
              <a:r>
                <a:rPr lang="en-US" spc="370" sz="11234">
                  <a:solidFill>
                    <a:srgbClr val="BF9268"/>
                  </a:solidFill>
                  <a:latin typeface="Poppins Bold"/>
                </a:rPr>
                <a:t>Analytics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478853"/>
              <a:ext cx="17608869" cy="8153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025"/>
                </a:lnSpc>
              </a:pPr>
              <a:r>
                <a:rPr lang="en-US" u="sng" sz="3778">
                  <a:solidFill>
                    <a:srgbClr val="BF9268"/>
                  </a:solidFill>
                  <a:latin typeface="IBM Plex Sans"/>
                </a:rPr>
                <a:t>Entenda os seus dados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8000"/>
          </a:blip>
          <a:srcRect l="0" t="27500" r="0" b="162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151767" y="391664"/>
            <a:ext cx="3091697" cy="148362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1081" b="0"/>
          <a:stretch>
            <a:fillRect/>
          </a:stretch>
        </p:blipFill>
        <p:spPr>
          <a:xfrm flipH="false" flipV="false" rot="0">
            <a:off x="12364182" y="2767296"/>
            <a:ext cx="4100151" cy="7121338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028700" y="1028700"/>
            <a:ext cx="13206651" cy="1999593"/>
            <a:chOff x="0" y="0"/>
            <a:chExt cx="17608869" cy="266612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61925"/>
              <a:ext cx="17608869" cy="18137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0657"/>
                </a:lnSpc>
              </a:pPr>
              <a:r>
                <a:rPr lang="en-US" spc="268" sz="8135">
                  <a:solidFill>
                    <a:srgbClr val="BF9268"/>
                  </a:solidFill>
                  <a:latin typeface="Poppins Bold"/>
                </a:rPr>
                <a:t>Manual de instalação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850781"/>
              <a:ext cx="17608869" cy="8153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025"/>
                </a:lnSpc>
              </a:pPr>
              <a:r>
                <a:rPr lang="en-US" u="sng" sz="3778">
                  <a:solidFill>
                    <a:srgbClr val="BF9268"/>
                  </a:solidFill>
                  <a:latin typeface="IBM Plex Sans"/>
                </a:rPr>
                <a:t>Um breve resumo de utilização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8000"/>
          </a:blip>
          <a:srcRect l="0" t="27500" r="0" b="162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151767" y="391664"/>
            <a:ext cx="3091697" cy="148362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124098" y="4335632"/>
            <a:ext cx="6865827" cy="4922668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028700" y="1028700"/>
            <a:ext cx="13206651" cy="2470647"/>
            <a:chOff x="0" y="0"/>
            <a:chExt cx="17608869" cy="329419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228600"/>
              <a:ext cx="17608869" cy="25085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4717"/>
                </a:lnSpc>
              </a:pPr>
              <a:r>
                <a:rPr lang="en-US" spc="370" sz="11234">
                  <a:solidFill>
                    <a:srgbClr val="BF9268"/>
                  </a:solidFill>
                  <a:latin typeface="Poppins Bold"/>
                </a:rPr>
                <a:t>Suporte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478853"/>
              <a:ext cx="17608869" cy="8153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025"/>
                </a:lnSpc>
              </a:pPr>
              <a:r>
                <a:rPr lang="en-US" u="sng" sz="3778">
                  <a:solidFill>
                    <a:srgbClr val="BF9268"/>
                  </a:solidFill>
                  <a:latin typeface="IBM Plex Sans"/>
                </a:rPr>
                <a:t>Ferramenta e suas utilidades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8000"/>
          </a:blip>
          <a:srcRect l="0" t="27500" r="0" b="162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151767" y="391664"/>
            <a:ext cx="3091697" cy="1483621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028700" y="1028700"/>
            <a:ext cx="13206651" cy="2470647"/>
            <a:chOff x="0" y="0"/>
            <a:chExt cx="17608869" cy="329419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228600"/>
              <a:ext cx="17608869" cy="25085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4717"/>
                </a:lnSpc>
              </a:pPr>
              <a:r>
                <a:rPr lang="en-US" spc="370" sz="11234">
                  <a:solidFill>
                    <a:srgbClr val="BF9268"/>
                  </a:solidFill>
                  <a:latin typeface="Poppins Bold"/>
                </a:rPr>
                <a:t>Conclusão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478853"/>
              <a:ext cx="17608869" cy="8153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025"/>
                </a:lnSpc>
              </a:pPr>
              <a:r>
                <a:rPr lang="en-US" u="sng" sz="3778">
                  <a:solidFill>
                    <a:srgbClr val="BF9268"/>
                  </a:solidFill>
                  <a:latin typeface="IBM Plex Sans"/>
                </a:rPr>
                <a:t>O que fizemos e como fizemos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628383" y="5143500"/>
            <a:ext cx="13031235" cy="230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635151" indent="-817576" lvl="1">
              <a:lnSpc>
                <a:spcPts val="9088"/>
              </a:lnSpc>
              <a:buFont typeface="Arial"/>
              <a:buChar char="•"/>
            </a:pPr>
            <a:r>
              <a:rPr lang="en-US" sz="7573">
                <a:solidFill>
                  <a:srgbClr val="BF9268"/>
                </a:solidFill>
                <a:latin typeface="Aileron Heavy"/>
              </a:rPr>
              <a:t>Comunicação ampla</a:t>
            </a:r>
          </a:p>
          <a:p>
            <a:pPr marL="1635151" indent="-817576" lvl="1">
              <a:lnSpc>
                <a:spcPts val="9088"/>
              </a:lnSpc>
              <a:buFont typeface="Arial"/>
              <a:buChar char="•"/>
            </a:pPr>
            <a:r>
              <a:rPr lang="en-US" sz="7573">
                <a:solidFill>
                  <a:srgbClr val="BF9268"/>
                </a:solidFill>
                <a:latin typeface="Aileron Heavy"/>
              </a:rPr>
              <a:t>Cativação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591401">
            <a:off x="16152010" y="7557362"/>
            <a:ext cx="5388034" cy="538803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false" rot="3215950">
            <a:off x="-1822519" y="5147495"/>
            <a:ext cx="6382646" cy="618536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160097">
            <a:off x="-2570153" y="-3071836"/>
            <a:ext cx="5512029" cy="551202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734218" y="3857625"/>
            <a:ext cx="13031235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28"/>
              </a:lnSpc>
              <a:spcBef>
                <a:spcPct val="0"/>
              </a:spcBef>
            </a:pPr>
            <a:r>
              <a:rPr lang="en-US" sz="8773">
                <a:solidFill>
                  <a:srgbClr val="BF9268"/>
                </a:solidFill>
                <a:latin typeface="Aileron Heavy"/>
              </a:rPr>
              <a:t>A Cacau Fresh agradece sua atenção</a:t>
            </a:r>
            <a:r>
              <a:rPr lang="en-US" u="none" sz="8773">
                <a:solidFill>
                  <a:srgbClr val="BF9268"/>
                </a:solidFill>
                <a:latin typeface="Aileron Heavy"/>
              </a:rPr>
              <a:t>!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215950">
            <a:off x="14532109" y="-1479801"/>
            <a:ext cx="6705463" cy="649820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20556" y="4190654"/>
            <a:ext cx="5602388" cy="1869020"/>
            <a:chOff x="0" y="0"/>
            <a:chExt cx="1991924" cy="664528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91924" cy="664528"/>
            </a:xfrm>
            <a:custGeom>
              <a:avLst/>
              <a:gdLst/>
              <a:ahLst/>
              <a:cxnLst/>
              <a:rect r="r" b="b" t="t" l="l"/>
              <a:pathLst>
                <a:path h="664528" w="1991924">
                  <a:moveTo>
                    <a:pt x="1867464" y="664528"/>
                  </a:moveTo>
                  <a:lnTo>
                    <a:pt x="124460" y="664528"/>
                  </a:lnTo>
                  <a:cubicBezTo>
                    <a:pt x="55880" y="664528"/>
                    <a:pt x="0" y="608648"/>
                    <a:pt x="0" y="5400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67464" y="0"/>
                  </a:lnTo>
                  <a:cubicBezTo>
                    <a:pt x="1936044" y="0"/>
                    <a:pt x="1991924" y="55880"/>
                    <a:pt x="1991924" y="124460"/>
                  </a:cubicBezTo>
                  <a:lnTo>
                    <a:pt x="1991924" y="540068"/>
                  </a:lnTo>
                  <a:cubicBezTo>
                    <a:pt x="1991924" y="608648"/>
                    <a:pt x="1936044" y="664528"/>
                    <a:pt x="1867464" y="66452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45183" y="1122729"/>
            <a:ext cx="1299872" cy="1299872"/>
            <a:chOff x="0" y="0"/>
            <a:chExt cx="1733163" cy="1733163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733163" cy="1733163"/>
              <a:chOff x="0" y="0"/>
              <a:chExt cx="660400" cy="6604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5BE1A9"/>
              </a:solidFill>
            </p:spPr>
          </p:sp>
        </p:grpSp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94892" y="473793"/>
              <a:ext cx="943378" cy="785577"/>
            </a:xfrm>
            <a:prstGeom prst="rect">
              <a:avLst/>
            </a:prstGeom>
          </p:spPr>
        </p:pic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5720556" y="4204912"/>
            <a:ext cx="1882130" cy="188213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10" r="-10" t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720556" y="1473024"/>
            <a:ext cx="5602388" cy="1869020"/>
            <a:chOff x="0" y="0"/>
            <a:chExt cx="1991924" cy="664528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991924" cy="664528"/>
            </a:xfrm>
            <a:custGeom>
              <a:avLst/>
              <a:gdLst/>
              <a:ahLst/>
              <a:cxnLst/>
              <a:rect r="r" b="b" t="t" l="l"/>
              <a:pathLst>
                <a:path h="664528" w="1991924">
                  <a:moveTo>
                    <a:pt x="1867464" y="664528"/>
                  </a:moveTo>
                  <a:lnTo>
                    <a:pt x="124460" y="664528"/>
                  </a:lnTo>
                  <a:cubicBezTo>
                    <a:pt x="55880" y="664528"/>
                    <a:pt x="0" y="608648"/>
                    <a:pt x="0" y="5400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67464" y="0"/>
                  </a:lnTo>
                  <a:cubicBezTo>
                    <a:pt x="1936044" y="0"/>
                    <a:pt x="1991924" y="55880"/>
                    <a:pt x="1991924" y="124460"/>
                  </a:cubicBezTo>
                  <a:lnTo>
                    <a:pt x="1991924" y="540068"/>
                  </a:lnTo>
                  <a:cubicBezTo>
                    <a:pt x="1991924" y="608648"/>
                    <a:pt x="1936044" y="664528"/>
                    <a:pt x="1867464" y="66452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5720556" y="1466470"/>
            <a:ext cx="1882130" cy="1882130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l="-10" r="-10" t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5720556" y="6938401"/>
            <a:ext cx="5602388" cy="1869020"/>
            <a:chOff x="0" y="0"/>
            <a:chExt cx="1991924" cy="664528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1991924" cy="664528"/>
            </a:xfrm>
            <a:custGeom>
              <a:avLst/>
              <a:gdLst/>
              <a:ahLst/>
              <a:cxnLst/>
              <a:rect r="r" b="b" t="t" l="l"/>
              <a:pathLst>
                <a:path h="664528" w="1991924">
                  <a:moveTo>
                    <a:pt x="1867464" y="664528"/>
                  </a:moveTo>
                  <a:lnTo>
                    <a:pt x="124460" y="664528"/>
                  </a:lnTo>
                  <a:cubicBezTo>
                    <a:pt x="55880" y="664528"/>
                    <a:pt x="0" y="608648"/>
                    <a:pt x="0" y="5400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67464" y="0"/>
                  </a:lnTo>
                  <a:cubicBezTo>
                    <a:pt x="1936044" y="0"/>
                    <a:pt x="1991924" y="55880"/>
                    <a:pt x="1991924" y="124460"/>
                  </a:cubicBezTo>
                  <a:lnTo>
                    <a:pt x="1991924" y="540068"/>
                  </a:lnTo>
                  <a:cubicBezTo>
                    <a:pt x="1991924" y="608648"/>
                    <a:pt x="1936044" y="664528"/>
                    <a:pt x="1867464" y="66452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5720556" y="6931846"/>
            <a:ext cx="1882130" cy="1882130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10" r="-10" t="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1656912" y="1479579"/>
            <a:ext cx="5602388" cy="1869020"/>
            <a:chOff x="0" y="0"/>
            <a:chExt cx="1991924" cy="664528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1991924" cy="664528"/>
            </a:xfrm>
            <a:custGeom>
              <a:avLst/>
              <a:gdLst/>
              <a:ahLst/>
              <a:cxnLst/>
              <a:rect r="r" b="b" t="t" l="l"/>
              <a:pathLst>
                <a:path h="664528" w="1991924">
                  <a:moveTo>
                    <a:pt x="1867464" y="664528"/>
                  </a:moveTo>
                  <a:lnTo>
                    <a:pt x="124460" y="664528"/>
                  </a:lnTo>
                  <a:cubicBezTo>
                    <a:pt x="55880" y="664528"/>
                    <a:pt x="0" y="608648"/>
                    <a:pt x="0" y="5400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67464" y="0"/>
                  </a:lnTo>
                  <a:cubicBezTo>
                    <a:pt x="1936044" y="0"/>
                    <a:pt x="1991924" y="55880"/>
                    <a:pt x="1991924" y="124460"/>
                  </a:cubicBezTo>
                  <a:lnTo>
                    <a:pt x="1991924" y="540068"/>
                  </a:lnTo>
                  <a:cubicBezTo>
                    <a:pt x="1991924" y="608648"/>
                    <a:pt x="1936044" y="664528"/>
                    <a:pt x="1867464" y="66452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1656912" y="1473024"/>
            <a:ext cx="1882130" cy="1882130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-10" r="-10" t="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1656912" y="4224576"/>
            <a:ext cx="5602388" cy="1869020"/>
            <a:chOff x="0" y="0"/>
            <a:chExt cx="1991924" cy="664528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1991924" cy="664528"/>
            </a:xfrm>
            <a:custGeom>
              <a:avLst/>
              <a:gdLst/>
              <a:ahLst/>
              <a:cxnLst/>
              <a:rect r="r" b="b" t="t" l="l"/>
              <a:pathLst>
                <a:path h="664528" w="1991924">
                  <a:moveTo>
                    <a:pt x="1867464" y="664528"/>
                  </a:moveTo>
                  <a:lnTo>
                    <a:pt x="124460" y="664528"/>
                  </a:lnTo>
                  <a:cubicBezTo>
                    <a:pt x="55880" y="664528"/>
                    <a:pt x="0" y="608648"/>
                    <a:pt x="0" y="5400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67464" y="0"/>
                  </a:lnTo>
                  <a:cubicBezTo>
                    <a:pt x="1936044" y="0"/>
                    <a:pt x="1991924" y="55880"/>
                    <a:pt x="1991924" y="124460"/>
                  </a:cubicBezTo>
                  <a:lnTo>
                    <a:pt x="1991924" y="540068"/>
                  </a:lnTo>
                  <a:cubicBezTo>
                    <a:pt x="1991924" y="608648"/>
                    <a:pt x="1936044" y="664528"/>
                    <a:pt x="1867464" y="66452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1656912" y="4218021"/>
            <a:ext cx="1882130" cy="1882130"/>
            <a:chOff x="0" y="0"/>
            <a:chExt cx="6350000" cy="6350000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l="-10" r="-10" t="0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1656912" y="6931846"/>
            <a:ext cx="5602388" cy="1869020"/>
            <a:chOff x="0" y="0"/>
            <a:chExt cx="1991924" cy="664528"/>
          </a:xfrm>
        </p:grpSpPr>
        <p:sp>
          <p:nvSpPr>
            <p:cNvPr name="Freeform 27" id="27"/>
            <p:cNvSpPr/>
            <p:nvPr/>
          </p:nvSpPr>
          <p:spPr>
            <a:xfrm>
              <a:off x="0" y="0"/>
              <a:ext cx="1991924" cy="664528"/>
            </a:xfrm>
            <a:custGeom>
              <a:avLst/>
              <a:gdLst/>
              <a:ahLst/>
              <a:cxnLst/>
              <a:rect r="r" b="b" t="t" l="l"/>
              <a:pathLst>
                <a:path h="664528" w="1991924">
                  <a:moveTo>
                    <a:pt x="1867464" y="664528"/>
                  </a:moveTo>
                  <a:lnTo>
                    <a:pt x="124460" y="664528"/>
                  </a:lnTo>
                  <a:cubicBezTo>
                    <a:pt x="55880" y="664528"/>
                    <a:pt x="0" y="608648"/>
                    <a:pt x="0" y="5400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67464" y="0"/>
                  </a:lnTo>
                  <a:cubicBezTo>
                    <a:pt x="1936044" y="0"/>
                    <a:pt x="1991924" y="55880"/>
                    <a:pt x="1991924" y="124460"/>
                  </a:cubicBezTo>
                  <a:lnTo>
                    <a:pt x="1991924" y="540068"/>
                  </a:lnTo>
                  <a:cubicBezTo>
                    <a:pt x="1991924" y="608648"/>
                    <a:pt x="1936044" y="664528"/>
                    <a:pt x="1867464" y="66452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11656912" y="6925291"/>
            <a:ext cx="1882130" cy="1882130"/>
            <a:chOff x="0" y="0"/>
            <a:chExt cx="6350000" cy="6350000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9"/>
              <a:stretch>
                <a:fillRect l="-10" r="-10" t="0" b="0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-2541799" y="-441015"/>
            <a:ext cx="2744108" cy="10728015"/>
            <a:chOff x="0" y="0"/>
            <a:chExt cx="1001058" cy="3913609"/>
          </a:xfrm>
        </p:grpSpPr>
        <p:sp>
          <p:nvSpPr>
            <p:cNvPr name="Freeform 31" id="31"/>
            <p:cNvSpPr/>
            <p:nvPr/>
          </p:nvSpPr>
          <p:spPr>
            <a:xfrm>
              <a:off x="0" y="0"/>
              <a:ext cx="1001058" cy="3913609"/>
            </a:xfrm>
            <a:custGeom>
              <a:avLst/>
              <a:gdLst/>
              <a:ahLst/>
              <a:cxnLst/>
              <a:rect r="r" b="b" t="t" l="l"/>
              <a:pathLst>
                <a:path h="3913609" w="1001058">
                  <a:moveTo>
                    <a:pt x="0" y="0"/>
                  </a:moveTo>
                  <a:lnTo>
                    <a:pt x="1001058" y="0"/>
                  </a:lnTo>
                  <a:lnTo>
                    <a:pt x="1001058" y="3913609"/>
                  </a:lnTo>
                  <a:lnTo>
                    <a:pt x="0" y="3913609"/>
                  </a:lnTo>
                  <a:close/>
                </a:path>
              </a:pathLst>
            </a:custGeom>
            <a:solidFill>
              <a:srgbClr val="BF9268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7959700" y="4504261"/>
            <a:ext cx="3258470" cy="1283432"/>
            <a:chOff x="0" y="0"/>
            <a:chExt cx="4344627" cy="1711243"/>
          </a:xfrm>
        </p:grpSpPr>
        <p:sp>
          <p:nvSpPr>
            <p:cNvPr name="TextBox 33" id="33"/>
            <p:cNvSpPr txBox="true"/>
            <p:nvPr/>
          </p:nvSpPr>
          <p:spPr>
            <a:xfrm rot="0">
              <a:off x="0" y="669737"/>
              <a:ext cx="4344627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59"/>
                </a:lnSpc>
              </a:pPr>
              <a:r>
                <a:rPr lang="en-US" spc="21" sz="2199">
                  <a:solidFill>
                    <a:srgbClr val="5BE1A9"/>
                  </a:solidFill>
                  <a:latin typeface="Muli Bold"/>
                </a:rPr>
                <a:t>DEV FULL STACK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0" y="-58561"/>
              <a:ext cx="4344627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BF9268"/>
                  </a:solidFill>
                  <a:latin typeface="Muli Regular"/>
                </a:rPr>
                <a:t>Breno Galante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0" y="1328055"/>
              <a:ext cx="4344627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19"/>
                </a:lnSpc>
                <a:spcBef>
                  <a:spcPct val="0"/>
                </a:spcBef>
              </a:pPr>
              <a:r>
                <a:rPr lang="en-US" sz="1799">
                  <a:solidFill>
                    <a:srgbClr val="BF9268"/>
                  </a:solidFill>
                  <a:latin typeface="Muli Regular"/>
                </a:rPr>
                <a:t>breno.galante@sptech.school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7959700" y="1782329"/>
            <a:ext cx="3041045" cy="1250412"/>
            <a:chOff x="0" y="0"/>
            <a:chExt cx="4054726" cy="1667216"/>
          </a:xfrm>
        </p:grpSpPr>
        <p:sp>
          <p:nvSpPr>
            <p:cNvPr name="TextBox 37" id="37"/>
            <p:cNvSpPr txBox="true"/>
            <p:nvPr/>
          </p:nvSpPr>
          <p:spPr>
            <a:xfrm rot="0">
              <a:off x="0" y="669737"/>
              <a:ext cx="4054726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59"/>
                </a:lnSpc>
              </a:pPr>
              <a:r>
                <a:rPr lang="en-US" spc="21" sz="2199">
                  <a:solidFill>
                    <a:srgbClr val="5BE1A9"/>
                  </a:solidFill>
                  <a:latin typeface="Muli Bold"/>
                </a:rPr>
                <a:t>PRODUCT OWNER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0" y="-58561"/>
              <a:ext cx="4054726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BF9268"/>
                  </a:solidFill>
                  <a:latin typeface="Muli Regular"/>
                </a:rPr>
                <a:t>Matheus Ferraz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0" y="1337580"/>
              <a:ext cx="4054726" cy="3331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240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BF9268"/>
                  </a:solidFill>
                  <a:latin typeface="Muli Regular"/>
                </a:rPr>
                <a:t>matheus.foliveira.sptech.school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3769936" y="4509115"/>
            <a:ext cx="3398058" cy="1299942"/>
            <a:chOff x="0" y="0"/>
            <a:chExt cx="4530745" cy="1733256"/>
          </a:xfrm>
        </p:grpSpPr>
        <p:sp>
          <p:nvSpPr>
            <p:cNvPr name="TextBox 41" id="41"/>
            <p:cNvSpPr txBox="true"/>
            <p:nvPr/>
          </p:nvSpPr>
          <p:spPr>
            <a:xfrm rot="0">
              <a:off x="0" y="669737"/>
              <a:ext cx="4530745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59"/>
                </a:lnSpc>
              </a:pPr>
              <a:r>
                <a:rPr lang="en-US" spc="21" sz="2199">
                  <a:solidFill>
                    <a:srgbClr val="5BE1A9"/>
                  </a:solidFill>
                  <a:latin typeface="Muli Bold"/>
                </a:rPr>
                <a:t>DEV FRONT END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0" y="-58561"/>
              <a:ext cx="4530745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BF9268"/>
                  </a:solidFill>
                  <a:latin typeface="Muli Regular"/>
                </a:rPr>
                <a:t>Fabiano Souza</a:t>
              </a: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0" y="1318530"/>
              <a:ext cx="4530745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BF9268"/>
                  </a:solidFill>
                  <a:latin typeface="Muli Regular"/>
                </a:rPr>
                <a:t>fabiano.cotrim@sptech.school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3745452" y="7232895"/>
            <a:ext cx="3447026" cy="1266922"/>
            <a:chOff x="0" y="0"/>
            <a:chExt cx="4596035" cy="1689229"/>
          </a:xfrm>
        </p:grpSpPr>
        <p:sp>
          <p:nvSpPr>
            <p:cNvPr name="TextBox 45" id="45"/>
            <p:cNvSpPr txBox="true"/>
            <p:nvPr/>
          </p:nvSpPr>
          <p:spPr>
            <a:xfrm rot="0">
              <a:off x="0" y="669737"/>
              <a:ext cx="4596035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59"/>
                </a:lnSpc>
              </a:pPr>
              <a:r>
                <a:rPr lang="en-US" spc="21" sz="2199">
                  <a:solidFill>
                    <a:srgbClr val="5BE1A9"/>
                  </a:solidFill>
                  <a:latin typeface="Muli Bold"/>
                </a:rPr>
                <a:t>DEV FULL STACK</a:t>
              </a: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0" y="-58561"/>
              <a:ext cx="4596035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BF9268"/>
                  </a:solidFill>
                  <a:latin typeface="Muli Regular"/>
                </a:rPr>
                <a:t>Gabriel Maximiano</a:t>
              </a:r>
            </a:p>
          </p:txBody>
        </p:sp>
        <p:sp>
          <p:nvSpPr>
            <p:cNvPr name="TextBox 47" id="47"/>
            <p:cNvSpPr txBox="true"/>
            <p:nvPr/>
          </p:nvSpPr>
          <p:spPr>
            <a:xfrm rot="0">
              <a:off x="0" y="1337580"/>
              <a:ext cx="4596035" cy="3551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BF9268"/>
                  </a:solidFill>
                  <a:latin typeface="Muli Regular"/>
                </a:rPr>
                <a:t>gabriel.maximiano</a:t>
              </a:r>
              <a:r>
                <a:rPr lang="en-US" sz="1700">
                  <a:solidFill>
                    <a:srgbClr val="BF9268"/>
                  </a:solidFill>
                  <a:latin typeface="Muli Regular"/>
                </a:rPr>
                <a:t>@sptech.school</a:t>
              </a: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1839566" y="1039103"/>
            <a:ext cx="3583796" cy="1404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47"/>
              </a:lnSpc>
            </a:pPr>
            <a:r>
              <a:rPr lang="en-US" sz="3962">
                <a:solidFill>
                  <a:srgbClr val="BF9268"/>
                </a:solidFill>
                <a:latin typeface="Poppins Bold"/>
              </a:rPr>
              <a:t>Conheça </a:t>
            </a:r>
          </a:p>
          <a:p>
            <a:pPr>
              <a:lnSpc>
                <a:spcPts val="5547"/>
              </a:lnSpc>
            </a:pPr>
            <a:r>
              <a:rPr lang="en-US" sz="3962">
                <a:solidFill>
                  <a:srgbClr val="BF9268"/>
                </a:solidFill>
                <a:latin typeface="Poppins Bold"/>
              </a:rPr>
              <a:t>nossa</a:t>
            </a:r>
            <a:r>
              <a:rPr lang="en-US" sz="3962">
                <a:solidFill>
                  <a:srgbClr val="BF9268"/>
                </a:solidFill>
                <a:latin typeface="Poppins Bold"/>
              </a:rPr>
              <a:t> equipe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13915105" y="1801698"/>
            <a:ext cx="3258470" cy="1283432"/>
            <a:chOff x="0" y="0"/>
            <a:chExt cx="4344627" cy="1711243"/>
          </a:xfrm>
        </p:grpSpPr>
        <p:sp>
          <p:nvSpPr>
            <p:cNvPr name="TextBox 50" id="50"/>
            <p:cNvSpPr txBox="true"/>
            <p:nvPr/>
          </p:nvSpPr>
          <p:spPr>
            <a:xfrm rot="0">
              <a:off x="0" y="669737"/>
              <a:ext cx="4344627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59"/>
                </a:lnSpc>
              </a:pPr>
              <a:r>
                <a:rPr lang="en-US" spc="21" sz="2199">
                  <a:solidFill>
                    <a:srgbClr val="5BE1A9"/>
                  </a:solidFill>
                  <a:latin typeface="Muli Bold"/>
                </a:rPr>
                <a:t>SCRUM MASTER</a:t>
              </a:r>
            </a:p>
          </p:txBody>
        </p:sp>
        <p:sp>
          <p:nvSpPr>
            <p:cNvPr name="TextBox 51" id="51"/>
            <p:cNvSpPr txBox="true"/>
            <p:nvPr/>
          </p:nvSpPr>
          <p:spPr>
            <a:xfrm rot="0">
              <a:off x="0" y="-58561"/>
              <a:ext cx="4344627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BF9268"/>
                  </a:solidFill>
                  <a:latin typeface="Muli Regular"/>
                </a:rPr>
                <a:t>Lucas Soares</a:t>
              </a:r>
            </a:p>
          </p:txBody>
        </p:sp>
        <p:sp>
          <p:nvSpPr>
            <p:cNvPr name="TextBox 52" id="52"/>
            <p:cNvSpPr txBox="true"/>
            <p:nvPr/>
          </p:nvSpPr>
          <p:spPr>
            <a:xfrm rot="0">
              <a:off x="0" y="1328055"/>
              <a:ext cx="4344627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19"/>
                </a:lnSpc>
                <a:spcBef>
                  <a:spcPct val="0"/>
                </a:spcBef>
              </a:pPr>
              <a:r>
                <a:rPr lang="en-US" sz="1799">
                  <a:solidFill>
                    <a:srgbClr val="BF9268"/>
                  </a:solidFill>
                  <a:latin typeface="Muli Regular"/>
                </a:rPr>
                <a:t>lucas.carvalho@sptech.school</a:t>
              </a: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7903374" y="7224640"/>
            <a:ext cx="3258470" cy="1266922"/>
            <a:chOff x="0" y="0"/>
            <a:chExt cx="4344627" cy="1689229"/>
          </a:xfrm>
        </p:grpSpPr>
        <p:sp>
          <p:nvSpPr>
            <p:cNvPr name="TextBox 54" id="54"/>
            <p:cNvSpPr txBox="true"/>
            <p:nvPr/>
          </p:nvSpPr>
          <p:spPr>
            <a:xfrm rot="0">
              <a:off x="0" y="669737"/>
              <a:ext cx="4344627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59"/>
                </a:lnSpc>
              </a:pPr>
              <a:r>
                <a:rPr lang="en-US" spc="21" sz="2199">
                  <a:solidFill>
                    <a:srgbClr val="5BE1A9"/>
                  </a:solidFill>
                  <a:latin typeface="Muli Bold"/>
                </a:rPr>
                <a:t>DEV FULL STACK </a:t>
              </a:r>
            </a:p>
          </p:txBody>
        </p:sp>
        <p:sp>
          <p:nvSpPr>
            <p:cNvPr name="TextBox 55" id="55"/>
            <p:cNvSpPr txBox="true"/>
            <p:nvPr/>
          </p:nvSpPr>
          <p:spPr>
            <a:xfrm rot="0">
              <a:off x="0" y="-58561"/>
              <a:ext cx="4344627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BF9268"/>
                  </a:solidFill>
                  <a:latin typeface="Muli Regular"/>
                </a:rPr>
                <a:t>Willian Paternezi</a:t>
              </a:r>
            </a:p>
          </p:txBody>
        </p:sp>
        <p:sp>
          <p:nvSpPr>
            <p:cNvPr name="TextBox 56" id="56"/>
            <p:cNvSpPr txBox="true"/>
            <p:nvPr/>
          </p:nvSpPr>
          <p:spPr>
            <a:xfrm rot="0">
              <a:off x="0" y="1337580"/>
              <a:ext cx="4344627" cy="3551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BF9268"/>
                  </a:solidFill>
                  <a:latin typeface="Muli Regular"/>
                </a:rPr>
                <a:t>willian.paternezi@sptech.school</a:t>
              </a: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18099034" y="-441015"/>
            <a:ext cx="2744108" cy="10728015"/>
            <a:chOff x="0" y="0"/>
            <a:chExt cx="1001058" cy="3913609"/>
          </a:xfrm>
        </p:grpSpPr>
        <p:sp>
          <p:nvSpPr>
            <p:cNvPr name="Freeform 58" id="58"/>
            <p:cNvSpPr/>
            <p:nvPr/>
          </p:nvSpPr>
          <p:spPr>
            <a:xfrm>
              <a:off x="0" y="0"/>
              <a:ext cx="1001058" cy="3913609"/>
            </a:xfrm>
            <a:custGeom>
              <a:avLst/>
              <a:gdLst/>
              <a:ahLst/>
              <a:cxnLst/>
              <a:rect r="r" b="b" t="t" l="l"/>
              <a:pathLst>
                <a:path h="3913609" w="1001058">
                  <a:moveTo>
                    <a:pt x="0" y="0"/>
                  </a:moveTo>
                  <a:lnTo>
                    <a:pt x="1001058" y="0"/>
                  </a:lnTo>
                  <a:lnTo>
                    <a:pt x="1001058" y="3913609"/>
                  </a:lnTo>
                  <a:lnTo>
                    <a:pt x="0" y="3913609"/>
                  </a:lnTo>
                  <a:close/>
                </a:path>
              </a:pathLst>
            </a:custGeom>
            <a:solidFill>
              <a:srgbClr val="BF9268"/>
            </a:solid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92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18288000" cy="8229600"/>
          </a:xfrm>
          <a:prstGeom prst="rect">
            <a:avLst/>
          </a:prstGeom>
          <a:solidFill>
            <a:srgbClr val="FFFBFD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64757" y="1305474"/>
            <a:ext cx="1762042" cy="191905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017333" y="1514677"/>
            <a:ext cx="2873625" cy="137897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64757" y="3735872"/>
            <a:ext cx="1407628" cy="140762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490651" y="3818556"/>
            <a:ext cx="1324944" cy="132494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47440" y="6973158"/>
            <a:ext cx="1324944" cy="132494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490651" y="6953659"/>
            <a:ext cx="1309913" cy="1309913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951007" y="1588727"/>
            <a:ext cx="4532157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u="none" sz="8000">
                <a:solidFill>
                  <a:srgbClr val="BF9268"/>
                </a:solidFill>
                <a:latin typeface="Poppins Bold"/>
              </a:rPr>
              <a:t>AGENDA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26799" y="3827546"/>
            <a:ext cx="3658109" cy="1052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u="sng" sz="5799">
                <a:solidFill>
                  <a:srgbClr val="BF9268"/>
                </a:solidFill>
                <a:latin typeface="Poppins"/>
              </a:rPr>
              <a:t>Contexto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26799" y="6996475"/>
            <a:ext cx="6011168" cy="1052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u="sng" sz="5799">
                <a:solidFill>
                  <a:srgbClr val="BF9268"/>
                </a:solidFill>
                <a:latin typeface="Poppins"/>
              </a:rPr>
              <a:t>Site institucional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26692" y="3868888"/>
            <a:ext cx="4114502" cy="1052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u="sng" sz="5799">
                <a:solidFill>
                  <a:srgbClr val="BF9268"/>
                </a:solidFill>
                <a:latin typeface="Poppins"/>
              </a:rPr>
              <a:t>Dashboard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126692" y="7023490"/>
            <a:ext cx="3965079" cy="1052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u="sng" sz="5799">
                <a:solidFill>
                  <a:srgbClr val="BF9268"/>
                </a:solidFill>
                <a:latin typeface="Poppins"/>
              </a:rPr>
              <a:t>Conclusão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06065"/>
            <a:ext cx="8532552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459"/>
              </a:lnSpc>
              <a:spcBef>
                <a:spcPct val="0"/>
              </a:spcBef>
            </a:pPr>
            <a:r>
              <a:rPr lang="en-US" sz="7049">
                <a:solidFill>
                  <a:srgbClr val="BF9268"/>
                </a:solidFill>
                <a:latin typeface="Poppins Bold"/>
              </a:rPr>
              <a:t>Contextualizando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86897" y="4787076"/>
            <a:ext cx="7138677" cy="3020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6273" indent="-413136" lvl="1">
              <a:lnSpc>
                <a:spcPts val="5013"/>
              </a:lnSpc>
              <a:buFont typeface="Arial"/>
              <a:buChar char="•"/>
            </a:pPr>
            <a:r>
              <a:rPr lang="en-US" sz="3827">
                <a:solidFill>
                  <a:srgbClr val="BF9268"/>
                </a:solidFill>
                <a:latin typeface="Poppins"/>
              </a:rPr>
              <a:t>Endemia</a:t>
            </a:r>
            <a:r>
              <a:rPr lang="en-US" sz="3827">
                <a:solidFill>
                  <a:srgbClr val="BF9268"/>
                </a:solidFill>
                <a:latin typeface="Poppins"/>
              </a:rPr>
              <a:t> das pragas Tripes e  vassoura de bruxas</a:t>
            </a:r>
          </a:p>
          <a:p>
            <a:pPr marL="826273" indent="-413136" lvl="1">
              <a:lnSpc>
                <a:spcPts val="5013"/>
              </a:lnSpc>
              <a:buFont typeface="Arial"/>
              <a:buChar char="•"/>
            </a:pPr>
            <a:r>
              <a:rPr lang="en-US" sz="3827">
                <a:solidFill>
                  <a:srgbClr val="BF9268"/>
                </a:solidFill>
                <a:latin typeface="Poppins"/>
              </a:rPr>
              <a:t>Queda de 40%</a:t>
            </a:r>
            <a:r>
              <a:rPr lang="en-US" sz="3827">
                <a:solidFill>
                  <a:srgbClr val="BF9268"/>
                </a:solidFill>
                <a:latin typeface="Poppins"/>
              </a:rPr>
              <a:t> </a:t>
            </a:r>
          </a:p>
          <a:p>
            <a:pPr>
              <a:lnSpc>
                <a:spcPts val="3760"/>
              </a:lnSpc>
            </a:pP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167603" y="1028700"/>
            <a:ext cx="3091697" cy="148362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625574" y="2780435"/>
            <a:ext cx="10630007" cy="710974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2001896"/>
            <a:ext cx="13206651" cy="609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912"/>
              </a:lnSpc>
              <a:spcBef>
                <a:spcPct val="0"/>
              </a:spcBef>
            </a:pPr>
            <a:r>
              <a:rPr lang="en-US" u="sng" sz="3778">
                <a:solidFill>
                  <a:srgbClr val="BF9268"/>
                </a:solidFill>
                <a:latin typeface="IBM Plex Sans"/>
              </a:rPr>
              <a:t>Problemas e Consequências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7659654" y="0"/>
            <a:ext cx="10628346" cy="10287000"/>
          </a:xfrm>
          <a:prstGeom prst="rect">
            <a:avLst/>
          </a:prstGeom>
          <a:solidFill>
            <a:srgbClr val="BF9268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618788" y="8158495"/>
            <a:ext cx="3091697" cy="148362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84630" y="625477"/>
            <a:ext cx="6585518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521"/>
              </a:lnSpc>
              <a:spcBef>
                <a:spcPct val="0"/>
              </a:spcBef>
            </a:pPr>
            <a:r>
              <a:rPr lang="en-US" sz="7101">
                <a:solidFill>
                  <a:srgbClr val="BF9268"/>
                </a:solidFill>
                <a:latin typeface="Poppins Bold"/>
              </a:rPr>
              <a:t>Segmentação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0824" y="4643029"/>
            <a:ext cx="6913128" cy="877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9"/>
              </a:lnSpc>
            </a:pPr>
            <a:r>
              <a:rPr lang="en-US" sz="4842">
                <a:solidFill>
                  <a:srgbClr val="BF9268"/>
                </a:solidFill>
                <a:latin typeface="Poppins Bold"/>
              </a:rPr>
              <a:t>Missão e valores</a:t>
            </a:r>
          </a:p>
        </p:txBody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245218" y="904875"/>
            <a:ext cx="6156957" cy="6156933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8228" r="-18228" t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045475" y="5043040"/>
            <a:ext cx="4285185" cy="4285185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B321A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563787" y="6000765"/>
            <a:ext cx="3248561" cy="2576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Poppins"/>
              </a:rPr>
              <a:t>Nosso segmento é a tecnologia nós contribuimos para que sua empresa não perca mais na produção.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7659654" y="0"/>
            <a:ext cx="10628346" cy="10287000"/>
          </a:xfrm>
          <a:prstGeom prst="rect">
            <a:avLst/>
          </a:prstGeom>
          <a:solidFill>
            <a:srgbClr val="BF9268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167603" y="7856996"/>
            <a:ext cx="3091697" cy="148362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21235" y="764223"/>
            <a:ext cx="5608741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150"/>
              </a:lnSpc>
              <a:spcBef>
                <a:spcPct val="0"/>
              </a:spcBef>
            </a:pPr>
            <a:r>
              <a:rPr lang="en-US" sz="7625">
                <a:solidFill>
                  <a:srgbClr val="BF9268"/>
                </a:solidFill>
                <a:latin typeface="Poppins Bold"/>
              </a:rPr>
              <a:t>Diagramas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7840" y="2723660"/>
            <a:ext cx="6817066" cy="2782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BF9268"/>
                </a:solidFill>
                <a:latin typeface="Poppins"/>
              </a:rPr>
              <a:t>Como a Tecnologia </a:t>
            </a:r>
            <a:r>
              <a:rPr lang="en-US" sz="5199">
                <a:solidFill>
                  <a:srgbClr val="BF9268"/>
                </a:solidFill>
                <a:latin typeface="Poppins Bold"/>
              </a:rPr>
              <a:t>Cacau Fresh</a:t>
            </a:r>
            <a:r>
              <a:rPr lang="en-US" sz="5199">
                <a:solidFill>
                  <a:srgbClr val="BF9268"/>
                </a:solidFill>
                <a:latin typeface="Poppins"/>
              </a:rPr>
              <a:t> Funciona?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361468" y="594995"/>
            <a:ext cx="3721948" cy="433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Poppins Bold"/>
              </a:rPr>
              <a:t>Diagrama de Negócio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8088955" y="4068125"/>
            <a:ext cx="5272513" cy="5272492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38888" r="-38888" t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8895221" y="3587750"/>
            <a:ext cx="3659981" cy="433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Poppins Bold"/>
              </a:rPr>
              <a:t>Diagrama de Solução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2648206" y="1028700"/>
            <a:ext cx="5148472" cy="5148452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r="-77777" t="0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979978" y="-66675"/>
            <a:ext cx="11353448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650"/>
              </a:lnSpc>
              <a:spcBef>
                <a:spcPct val="0"/>
              </a:spcBef>
            </a:pPr>
            <a:r>
              <a:rPr lang="en-US" sz="6375">
                <a:solidFill>
                  <a:srgbClr val="BF9268"/>
                </a:solidFill>
                <a:latin typeface="Poppins Bold"/>
              </a:rPr>
              <a:t>Diagrama de Negócio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8000"/>
          </a:blip>
          <a:srcRect l="0" t="27500" r="0" b="162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629512" y="5143500"/>
            <a:ext cx="8629788" cy="4141201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028700" y="1028700"/>
            <a:ext cx="13206651" cy="2694063"/>
            <a:chOff x="0" y="0"/>
            <a:chExt cx="17608869" cy="359208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14300"/>
              <a:ext cx="17608869" cy="2527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4321"/>
                </a:lnSpc>
                <a:spcBef>
                  <a:spcPct val="0"/>
                </a:spcBef>
              </a:pPr>
              <a:r>
                <a:rPr lang="en-US" sz="11934">
                  <a:solidFill>
                    <a:srgbClr val="BF9268"/>
                  </a:solidFill>
                  <a:latin typeface="Poppins Bold"/>
                </a:rPr>
                <a:t>Site Institucional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700818"/>
              <a:ext cx="17608869" cy="8912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432"/>
                </a:lnSpc>
                <a:spcBef>
                  <a:spcPct val="0"/>
                </a:spcBef>
              </a:pPr>
              <a:r>
                <a:rPr lang="en-US" u="sng" sz="4178">
                  <a:solidFill>
                    <a:srgbClr val="BF9268"/>
                  </a:solidFill>
                  <a:latin typeface="IBM Plex Sans"/>
                </a:rPr>
                <a:t>Um pouco além do código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DAE_Bx-Dfb4</dc:identifier>
  <dcterms:modified xsi:type="dcterms:W3CDTF">2011-08-01T06:04:30Z</dcterms:modified>
  <cp:revision>1</cp:revision>
  <dc:title>Cuidando da Nossa Marca</dc:title>
</cp:coreProperties>
</file>